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99" r:id="rId3"/>
    <p:sldId id="319" r:id="rId4"/>
    <p:sldId id="306" r:id="rId5"/>
    <p:sldId id="316" r:id="rId6"/>
    <p:sldId id="262" r:id="rId7"/>
    <p:sldId id="314" r:id="rId8"/>
    <p:sldId id="263" r:id="rId9"/>
    <p:sldId id="307" r:id="rId10"/>
    <p:sldId id="264" r:id="rId11"/>
    <p:sldId id="311" r:id="rId12"/>
    <p:sldId id="310" r:id="rId13"/>
    <p:sldId id="313" r:id="rId14"/>
    <p:sldId id="312" r:id="rId15"/>
    <p:sldId id="29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52DC8-3B66-4363-929C-4C0999ABCC33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5B7F2-8B24-4EE6-B60E-06CD9DCC6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1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5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55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668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6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85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6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58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6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7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6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1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3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5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5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34EC4-3434-4DFD-8361-0EECC2BD761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A2908-EC83-4D0C-BB09-4C04958E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58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0AA6-00F0-427C-9CEF-41694A3C4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sz="7200" b="1" dirty="0"/>
              <a:t>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2401125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A4F0-2C01-489E-A162-C52DBA50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640548"/>
            <a:ext cx="9772650" cy="1293028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b="1" dirty="0"/>
              <a:t>Advantages/Disadvantages of Paging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BADA5-C09C-42B2-9B13-B06E5DB4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880" y="1833881"/>
            <a:ext cx="7660006" cy="3869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Paging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memory management algorithm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for external Fragmentation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Swapping is easy between equal-sized pages and page frames.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Paging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cause Internal fragmentation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memory management algorithm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tables consume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additonal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memory.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Multi-level paging may lead to memory reference overhead.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A4AD836-7E67-4316-A95F-9ED9672A5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67" y="1833881"/>
            <a:ext cx="4073838" cy="42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BBDF-E6DE-4A94-833C-D79D32C6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265" y="602741"/>
            <a:ext cx="10058400" cy="1246922"/>
          </a:xfrm>
        </p:spPr>
        <p:txBody>
          <a:bodyPr/>
          <a:lstStyle/>
          <a:p>
            <a:pPr algn="ctr"/>
            <a:r>
              <a:rPr lang="en-US" dirty="0"/>
              <a:t>What is memory Segmentation?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19CA3-3C04-44C2-B60E-AE1B7F730511}"/>
              </a:ext>
            </a:extLst>
          </p:cNvPr>
          <p:cNvSpPr txBox="1"/>
          <p:nvPr/>
        </p:nvSpPr>
        <p:spPr>
          <a:xfrm>
            <a:off x="427039" y="1745862"/>
            <a:ext cx="10669585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lnSpc>
                <a:spcPct val="20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segmentation is the process in which the RAM is divided into various size parts.</a:t>
            </a:r>
          </a:p>
          <a:p>
            <a:pPr marL="0" indent="0" algn="l" rtl="0">
              <a:lnSpc>
                <a:spcPct val="20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Each part is known as a segment and is given to a process. </a:t>
            </a:r>
          </a:p>
          <a:p>
            <a:pPr marL="0" indent="0" algn="l" rtl="0">
              <a:lnSpc>
                <a:spcPct val="2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details of the divided segments are stored in t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segment table.  The segment table contains two information about the segment: 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base address of the segment 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length of the segment.</a:t>
            </a:r>
          </a:p>
        </p:txBody>
      </p:sp>
    </p:spTree>
    <p:extLst>
      <p:ext uri="{BB962C8B-B14F-4D97-AF65-F5344CB8AC3E}">
        <p14:creationId xmlns:p14="http://schemas.microsoft.com/office/powerpoint/2010/main" val="769253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BBDF-E6DE-4A94-833C-D79D32C6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03070"/>
            <a:ext cx="10058400" cy="942122"/>
          </a:xfrm>
        </p:spPr>
        <p:txBody>
          <a:bodyPr/>
          <a:lstStyle/>
          <a:p>
            <a:pPr algn="ctr"/>
            <a:r>
              <a:rPr lang="en-US" b="1" dirty="0"/>
              <a:t>Video- Segmentation</a:t>
            </a:r>
          </a:p>
        </p:txBody>
      </p:sp>
      <p:pic>
        <p:nvPicPr>
          <p:cNvPr id="3" name="Segmented, Paged and Virtual Memory">
            <a:hlinkClick r:id="" action="ppaction://media"/>
            <a:extLst>
              <a:ext uri="{FF2B5EF4-FFF2-40B4-BE49-F238E27FC236}">
                <a16:creationId xmlns:a16="http://schemas.microsoft.com/office/drawing/2014/main" id="{38C7D762-0724-4FD9-B1D0-B8483B91E8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08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80" y="1257300"/>
            <a:ext cx="11724640" cy="4648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1D5B45-7731-4C42-885E-BCA9861BCE54}"/>
              </a:ext>
            </a:extLst>
          </p:cNvPr>
          <p:cNvSpPr txBox="1"/>
          <p:nvPr/>
        </p:nvSpPr>
        <p:spPr>
          <a:xfrm>
            <a:off x="2619375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https://www.youtube.com/watch?v=p9yZNLeOj4s</a:t>
            </a:r>
          </a:p>
        </p:txBody>
      </p:sp>
    </p:spTree>
    <p:extLst>
      <p:ext uri="{BB962C8B-B14F-4D97-AF65-F5344CB8AC3E}">
        <p14:creationId xmlns:p14="http://schemas.microsoft.com/office/powerpoint/2010/main" val="230438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BBDF-E6DE-4A94-833C-D79D32C6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201950"/>
            <a:ext cx="11475720" cy="12954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effectLst/>
                <a:latin typeface="arial" panose="020B0604020202020204" pitchFamily="34" charset="0"/>
              </a:rPr>
              <a:t>Advantages/ Disadvantages</a:t>
            </a:r>
            <a:br>
              <a:rPr lang="en-US" sz="3200" b="1" dirty="0">
                <a:effectLst/>
                <a:latin typeface="arial" panose="020B0604020202020204" pitchFamily="34" charset="0"/>
              </a:rPr>
            </a:br>
            <a:r>
              <a:rPr lang="en-US" sz="3200" b="1" dirty="0">
                <a:effectLst/>
                <a:latin typeface="arial" panose="020B0604020202020204" pitchFamily="34" charset="0"/>
              </a:rPr>
              <a:t> of </a:t>
            </a:r>
            <a:br>
              <a:rPr lang="en-US" sz="3200" b="1" dirty="0">
                <a:effectLst/>
                <a:latin typeface="arial" panose="020B0604020202020204" pitchFamily="34" charset="0"/>
              </a:rPr>
            </a:br>
            <a:r>
              <a:rPr lang="en-US" sz="3200" b="1" dirty="0">
                <a:effectLst/>
                <a:latin typeface="arial" panose="020B0604020202020204" pitchFamily="34" charset="0"/>
              </a:rPr>
              <a:t>Memory </a:t>
            </a:r>
            <a:r>
              <a:rPr lang="en-US" sz="3200" b="1" dirty="0">
                <a:latin typeface="arial" panose="020B0604020202020204" pitchFamily="34" charset="0"/>
              </a:rPr>
              <a:t>Segmentation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19CA3-3C04-44C2-B60E-AE1B7F730511}"/>
              </a:ext>
            </a:extLst>
          </p:cNvPr>
          <p:cNvSpPr txBox="1"/>
          <p:nvPr/>
        </p:nvSpPr>
        <p:spPr>
          <a:xfrm>
            <a:off x="465140" y="1765993"/>
            <a:ext cx="9202735" cy="4890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Memory Segmentation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There is less overhead in segmentation.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There is no internal fragmentation as external fragmentation is done in this.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The size of the segment table is less whereas the size of the page table is big in paging.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The average size of the segment is more as compared to the actual size of the page.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We can easily relocate the segments as compared to the address space.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Memory Segmentation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It is a costly technique as compared to the other one.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External fragmentation is there in it.</a:t>
            </a:r>
            <a:b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Since there is a variably sized partition. So, it is difficult to allocate memory to them.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005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BBDF-E6DE-4A94-833C-D79D32C6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79" y="219075"/>
            <a:ext cx="10058400" cy="86973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200" b="1" dirty="0"/>
              <a:t>Difference Between Paging and Segmentation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1B6F16-9DCB-4E2D-95E1-1F69BA5DD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03496"/>
              </p:ext>
            </p:extLst>
          </p:nvPr>
        </p:nvGraphicFramePr>
        <p:xfrm>
          <a:off x="452387" y="1174282"/>
          <a:ext cx="11271184" cy="556034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635592">
                  <a:extLst>
                    <a:ext uri="{9D8B030D-6E8A-4147-A177-3AD203B41FA5}">
                      <a16:colId xmlns:a16="http://schemas.microsoft.com/office/drawing/2014/main" val="344032131"/>
                    </a:ext>
                  </a:extLst>
                </a:gridCol>
                <a:gridCol w="5635592">
                  <a:extLst>
                    <a:ext uri="{9D8B030D-6E8A-4147-A177-3AD203B41FA5}">
                      <a16:colId xmlns:a16="http://schemas.microsoft.com/office/drawing/2014/main" val="2540654129"/>
                    </a:ext>
                  </a:extLst>
                </a:gridCol>
              </a:tblGrid>
              <a:tr h="3614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Paging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Segmentation</a:t>
                      </a: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336950"/>
                  </a:ext>
                </a:extLst>
              </a:tr>
              <a:tr h="37066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Paging is closer to our operating system.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 is closer to the user rather than the operating system.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478584125"/>
                  </a:ext>
                </a:extLst>
              </a:tr>
              <a:tr h="37066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 is no need of doing any external fragmentation.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 is external fragmentation in segmentation.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33924235"/>
                  </a:ext>
                </a:extLst>
              </a:tr>
              <a:tr h="62525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this, the page information is stored in the page table.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this, the information about segments is stored in the segment table.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69349316"/>
                  </a:ext>
                </a:extLst>
              </a:tr>
              <a:tr h="37066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this, our operating system is responsible.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this, the compiler is responsible for the working.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45858501"/>
                  </a:ext>
                </a:extLst>
              </a:tr>
              <a:tr h="62525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Paging suffers from internal fragmentation instead of external fragmentation.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 suffers from external fragmentation rather than internal fragmentation.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28952824"/>
                  </a:ext>
                </a:extLst>
              </a:tr>
              <a:tr h="62525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Paging divides our program into various fixed size pages. 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 divides our program into various variable size segments. 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32471594"/>
                  </a:ext>
                </a:extLst>
              </a:tr>
              <a:tr h="62525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this, the logical address is divided into two things; page number and page offset.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this, the logical address is divided into two things: segment number and segment offset.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52627361"/>
                  </a:ext>
                </a:extLst>
              </a:tr>
              <a:tr h="37066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Paging is faster than segmentation.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 is slower than paging.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26636457"/>
                  </a:ext>
                </a:extLst>
              </a:tr>
              <a:tr h="494224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a non-contiguous memory allocation.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a non-contiguous memory allocation.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37689485"/>
                  </a:ext>
                </a:extLst>
              </a:tr>
              <a:tr h="62525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entry of the page table contains flag bits and frame number so that it can represent the details about the pages.</a:t>
                      </a:r>
                      <a:endParaRPr lang="en-US" sz="1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the other hand, the entry of segment table contains base address and some protection bits of the segments.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cell3D prstMaterial="dkEdge">
                      <a:bevel prst="ribl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1290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964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29C4-A63E-4D0F-99F2-9521312F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25" y="182880"/>
            <a:ext cx="6257291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dirty="0">
                <a:effectLst/>
              </a:rPr>
              <a:t>Students’ Activity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BA37-BA47-47A3-B31C-FC30CCA28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" y="1658788"/>
            <a:ext cx="7233920" cy="48610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the answers to the following questions in your copy books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role of the operating system is the provision of a virtual machine What does this mean?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in detail using the correct computer terms how a virtual machine is created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the difference between paging and segmentation 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2DAA267-EBC7-49A3-9212-FF3049DDC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19" y="1845856"/>
            <a:ext cx="3996144" cy="3996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2259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3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87FA79-C7D6-4ED8-8EDC-AF7F1EEE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040" y="58632"/>
            <a:ext cx="3687417" cy="1920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kern="1200" cap="all" baseline="0" dirty="0"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35146-2E68-46DA-86A4-802269BCC480}"/>
              </a:ext>
            </a:extLst>
          </p:cNvPr>
          <p:cNvSpPr txBox="1"/>
          <p:nvPr/>
        </p:nvSpPr>
        <p:spPr>
          <a:xfrm>
            <a:off x="4778248" y="1580175"/>
            <a:ext cx="7413752" cy="4713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defTabSz="914400">
              <a:lnSpc>
                <a:spcPct val="200000"/>
              </a:lnSpc>
              <a:spcAft>
                <a:spcPts val="600"/>
              </a:spcAft>
              <a:buClr>
                <a:srgbClr val="FF0066"/>
              </a:buClr>
            </a:pPr>
            <a:r>
              <a:rPr lang="en-US" sz="2000" dirty="0">
                <a:latin typeface="Bookman Old Style" panose="02050604050505020204" pitchFamily="18" charset="0"/>
              </a:rPr>
              <a:t>At the end of the lesson student should be able to  </a:t>
            </a:r>
          </a:p>
          <a:p>
            <a:pPr marL="114300" lvl="0" indent="-342900" defTabSz="914400">
              <a:lnSpc>
                <a:spcPct val="200000"/>
              </a:lnSpc>
              <a:spcAft>
                <a:spcPts val="600"/>
              </a:spcAft>
              <a:buClr>
                <a:srgbClr val="FF0066"/>
              </a:buClr>
              <a:buFont typeface="Wingdings 2" panose="05020102010507070707" pitchFamily="18" charset="2"/>
              <a:buChar char="â"/>
            </a:pPr>
            <a:r>
              <a:rPr lang="en-US" sz="2000" dirty="0">
                <a:latin typeface="Bookman Old Style" panose="02050604050505020204" pitchFamily="18" charset="0"/>
              </a:rPr>
              <a:t>State what is meant by virtual memory</a:t>
            </a:r>
          </a:p>
          <a:p>
            <a:pPr marL="114300" lvl="0" indent="-342900" defTabSz="914400">
              <a:lnSpc>
                <a:spcPct val="200000"/>
              </a:lnSpc>
              <a:spcAft>
                <a:spcPts val="600"/>
              </a:spcAft>
              <a:buClr>
                <a:srgbClr val="FF0066"/>
              </a:buClr>
              <a:buFont typeface="Wingdings 2" panose="05020102010507070707" pitchFamily="18" charset="2"/>
              <a:buChar char="â"/>
            </a:pPr>
            <a:r>
              <a:rPr lang="en-US" sz="2000" dirty="0">
                <a:latin typeface="Bookman Old Style" panose="02050604050505020204" pitchFamily="18" charset="0"/>
              </a:rPr>
              <a:t>Given reason for virtual memory</a:t>
            </a:r>
          </a:p>
          <a:p>
            <a:pPr marL="114300" lvl="0" indent="-342900" defTabSz="914400">
              <a:lnSpc>
                <a:spcPct val="200000"/>
              </a:lnSpc>
              <a:spcAft>
                <a:spcPts val="600"/>
              </a:spcAft>
              <a:buClr>
                <a:srgbClr val="FF0066"/>
              </a:buClr>
              <a:buFont typeface="Wingdings 2" panose="05020102010507070707" pitchFamily="18" charset="2"/>
              <a:buChar char="â"/>
            </a:pPr>
            <a:r>
              <a:rPr lang="en-US" sz="2000" dirty="0">
                <a:latin typeface="Bookman Old Style" panose="02050604050505020204" pitchFamily="18" charset="0"/>
              </a:rPr>
              <a:t>Outline the concept of paging in a computer.</a:t>
            </a:r>
          </a:p>
          <a:p>
            <a:pPr marL="114300" lvl="0" indent="-342900" defTabSz="914400">
              <a:lnSpc>
                <a:spcPct val="200000"/>
              </a:lnSpc>
              <a:spcAft>
                <a:spcPts val="600"/>
              </a:spcAft>
              <a:buClr>
                <a:srgbClr val="FF0066"/>
              </a:buClr>
              <a:buFont typeface="Wingdings 2" panose="05020102010507070707" pitchFamily="18" charset="2"/>
              <a:buChar char="â"/>
            </a:pPr>
            <a:r>
              <a:rPr lang="en-US" sz="2000" dirty="0">
                <a:latin typeface="Bookman Old Style" panose="02050604050505020204" pitchFamily="18" charset="0"/>
              </a:rPr>
              <a:t> Explain how segmentation process of a computer memory</a:t>
            </a:r>
          </a:p>
          <a:p>
            <a:pPr lvl="0" indent="-228600" defTabSz="914400">
              <a:lnSpc>
                <a:spcPct val="90000"/>
              </a:lnSpc>
              <a:spcAft>
                <a:spcPts val="600"/>
              </a:spcAft>
              <a:buClr>
                <a:srgbClr val="FF0066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330BD80-3C56-45B4-8CDF-D0AF82062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" t="16364" b="15509"/>
          <a:stretch/>
        </p:blipFill>
        <p:spPr>
          <a:xfrm>
            <a:off x="465841" y="1979004"/>
            <a:ext cx="3437805" cy="2285085"/>
          </a:xfrm>
          <a:prstGeom prst="rect">
            <a:avLst/>
          </a:prstGeom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53991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BC944-1ADC-476D-B59F-8F578276B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108" y="1508760"/>
            <a:ext cx="7372350" cy="1920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000" dirty="0"/>
              <a:t>Memory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7D80F0-E0CE-4DCF-A32A-DB7CE73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032" y="2187576"/>
            <a:ext cx="6857999" cy="248285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ECE9300-3950-494A-84EB-89903401F3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9" t="19453" r="10829" b="18917"/>
          <a:stretch/>
        </p:blipFill>
        <p:spPr>
          <a:xfrm>
            <a:off x="5953760" y="3453204"/>
            <a:ext cx="2753360" cy="2163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93077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12D0-8C10-475D-97F0-01F30613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660" y="299085"/>
            <a:ext cx="8096250" cy="1219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memory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AD14917-1201-4E66-A4E7-CD65B94E5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" y="1219201"/>
            <a:ext cx="7985760" cy="5638799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Virtual memory is a feature of an operating system that enables a computer to compensate for shortages of physical memory by transferring pages of data from random access memory to disk storage. </a:t>
            </a:r>
          </a:p>
          <a:p>
            <a:pPr marL="0" indent="0">
              <a:buNone/>
            </a:pPr>
            <a:r>
              <a:rPr lang="en-US" sz="1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This process is done temporarily and is designed to work as a combination of RAM and space on the hard disk.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uses </a:t>
            </a:r>
            <a:r>
              <a:rPr lang="en-US" sz="1800" b="1" dirty="0">
                <a:solidFill>
                  <a:srgbClr val="FF0000"/>
                </a:solidFill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paging and segmentation </a:t>
            </a:r>
            <a:r>
              <a:rPr lang="en-US" sz="1800" dirty="0">
                <a:effectLst/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this</a:t>
            </a:r>
          </a:p>
          <a:p>
            <a:pPr marL="0" marR="0" lvl="0" indent="0">
              <a:lnSpc>
                <a:spcPct val="120000"/>
              </a:lnSpc>
              <a:buNone/>
            </a:pPr>
            <a:r>
              <a:rPr lang="en-US" sz="1800" dirty="0">
                <a:latin typeface="Bookman Old Style" panose="02050604050505020204" pitchFamily="18" charset="0"/>
                <a:cs typeface="Times New Roman" panose="02020603050405020304" pitchFamily="18" charset="0"/>
                <a:sym typeface="Georgia"/>
              </a:rPr>
              <a:t>Why is memory allocation/management </a:t>
            </a:r>
            <a:r>
              <a:rPr lang="en-US" sz="18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important? </a:t>
            </a:r>
          </a:p>
          <a:p>
            <a:pPr marL="342900" lvl="2" indent="-342900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It affects program speed </a:t>
            </a:r>
          </a:p>
          <a:p>
            <a:pPr marL="342900" lvl="2" indent="-342900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Its important for running multiple programs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74B50-9A55-48C3-8A20-7968D612B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52" y="2438400"/>
            <a:ext cx="4674668" cy="38725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5946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4A56-7E9F-4D85-8E22-14A7D4B8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55" y="295274"/>
            <a:ext cx="10058400" cy="962025"/>
          </a:xfrm>
        </p:spPr>
        <p:txBody>
          <a:bodyPr anchor="t">
            <a:normAutofit/>
          </a:bodyPr>
          <a:lstStyle/>
          <a:p>
            <a:pPr algn="ctr"/>
            <a:r>
              <a:rPr lang="en-US" sz="4000" b="1" cap="none" dirty="0"/>
              <a:t>Video Review</a:t>
            </a:r>
          </a:p>
        </p:txBody>
      </p:sp>
      <p:pic>
        <p:nvPicPr>
          <p:cNvPr id="3" name="Operating System - Memory Management">
            <a:hlinkClick r:id="" action="ppaction://media"/>
            <a:extLst>
              <a:ext uri="{FF2B5EF4-FFF2-40B4-BE49-F238E27FC236}">
                <a16:creationId xmlns:a16="http://schemas.microsoft.com/office/drawing/2014/main" id="{9A9C7A82-901D-40EE-8CB8-01903301AFB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34" end="1013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441" y="1463039"/>
            <a:ext cx="11023600" cy="4686537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435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8843-CD0B-449A-8CEB-FCD3FAB8C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703" y="373569"/>
            <a:ext cx="4732020" cy="646709"/>
          </a:xfrm>
        </p:spPr>
        <p:txBody>
          <a:bodyPr anchor="t"/>
          <a:lstStyle/>
          <a:p>
            <a:pPr algn="ctr"/>
            <a:r>
              <a:rPr lang="en-US" b="1" dirty="0"/>
              <a:t>What is Paging?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9C4C-7278-438A-A859-C380B79CE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70" y="1212781"/>
            <a:ext cx="8045571" cy="5496025"/>
          </a:xfrm>
        </p:spPr>
        <p:txBody>
          <a:bodyPr>
            <a:normAutofit fontScale="92500" lnSpcReduction="20000"/>
          </a:bodyPr>
          <a:lstStyle/>
          <a:p>
            <a:pPr marL="145733" indent="0">
              <a:lnSpc>
                <a:spcPct val="150000"/>
              </a:lnSpc>
              <a:buNone/>
            </a:pPr>
            <a:r>
              <a:rPr lang="en-US" sz="2000" dirty="0">
                <a:latin typeface="Bookman Old Style" panose="02050604050505020204" pitchFamily="18" charset="0"/>
              </a:rPr>
              <a:t>M</a:t>
            </a:r>
            <a:r>
              <a:rPr lang="en-US" sz="2000" b="0" i="0" dirty="0">
                <a:effectLst/>
                <a:latin typeface="Bookman Old Style" panose="02050604050505020204" pitchFamily="18" charset="0"/>
              </a:rPr>
              <a:t>emory paging is a memory management function in which a computer stores and retrieves data from secondary storage for use in RAM. </a:t>
            </a:r>
          </a:p>
          <a:p>
            <a:pPr marL="145733" indent="0">
              <a:lnSpc>
                <a:spcPct val="150000"/>
              </a:lnSpc>
              <a:buNone/>
            </a:pPr>
            <a:r>
              <a:rPr lang="en-US" sz="2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The memory manager will look at the pages paging (working/active) in main memory and identify those which haven't been used for a while and then move those into virtual memory</a:t>
            </a:r>
          </a:p>
          <a:p>
            <a:pPr marL="145733" indent="0">
              <a:lnSpc>
                <a:spcPct val="150000"/>
              </a:lnSpc>
              <a:buNone/>
            </a:pPr>
            <a:r>
              <a:rPr lang="en-US" sz="2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When an application needs data held on a page in virtual memory it will be swapped back into main memory and another inactive page may take its place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Whenever a user is shown a message that says the virtual memory is running low, this means that either more RAM needs to be added, or the size of the paging file needs to be increased</a:t>
            </a:r>
            <a:r>
              <a:rPr lang="en-US" sz="2000" dirty="0">
                <a:latin typeface="Bookman Old Style" panose="02050604050505020204" pitchFamily="18" charset="0"/>
              </a:rPr>
              <a:t>.</a:t>
            </a:r>
          </a:p>
          <a:p>
            <a:pPr marL="145733" indent="0">
              <a:lnSpc>
                <a:spcPct val="150000"/>
              </a:lnSpc>
              <a:buNone/>
            </a:pPr>
            <a:endParaRPr lang="en-US" sz="19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FD547-2CF2-4881-BD2D-B4BFF3ECBB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5"/>
          <a:stretch/>
        </p:blipFill>
        <p:spPr>
          <a:xfrm>
            <a:off x="8056345" y="2252311"/>
            <a:ext cx="3932376" cy="3022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986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12D0-8C10-475D-97F0-01F30613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75591"/>
            <a:ext cx="8096250" cy="1219199"/>
          </a:xfrm>
        </p:spPr>
        <p:txBody>
          <a:bodyPr>
            <a:normAutofit fontScale="90000"/>
          </a:bodyPr>
          <a:lstStyle/>
          <a:p>
            <a:r>
              <a:rPr lang="en-US" sz="5300" b="1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Paging Video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egmented, Paged and Virtual Memory">
            <a:hlinkClick r:id="" action="ppaction://media"/>
            <a:extLst>
              <a:ext uri="{FF2B5EF4-FFF2-40B4-BE49-F238E27FC236}">
                <a16:creationId xmlns:a16="http://schemas.microsoft.com/office/drawing/2014/main" id="{F8927206-683C-4DB2-BA7F-70C62EC356F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1716" end="42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520" y="885190"/>
            <a:ext cx="10982960" cy="5292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D8CFF-7364-471A-8D35-261BF3DA40FC}"/>
              </a:ext>
            </a:extLst>
          </p:cNvPr>
          <p:cNvSpPr txBox="1"/>
          <p:nvPr/>
        </p:nvSpPr>
        <p:spPr>
          <a:xfrm>
            <a:off x="2200275" y="64169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https://www.youtube.com/watch?v=p9yZNLeOj4s</a:t>
            </a:r>
          </a:p>
        </p:txBody>
      </p:sp>
    </p:spTree>
    <p:extLst>
      <p:ext uri="{BB962C8B-B14F-4D97-AF65-F5344CB8AC3E}">
        <p14:creationId xmlns:p14="http://schemas.microsoft.com/office/powerpoint/2010/main" val="107741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F289-8B2D-4852-8C0B-89C9179D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391378"/>
            <a:ext cx="10058400" cy="1180247"/>
          </a:xfrm>
        </p:spPr>
        <p:txBody>
          <a:bodyPr anchor="t"/>
          <a:lstStyle/>
          <a:p>
            <a:pPr algn="ctr"/>
            <a:r>
              <a:rPr lang="en-US" dirty="0"/>
              <a:t>Paging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9E1E9-9C73-4372-86C5-4E1226CB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" y="1520454"/>
            <a:ext cx="7228840" cy="509370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1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Paging is possible because the memory manager divides primary memory into sections of equal size - called pages. The pages are efficiently set to be the same size as the sectors on the hard disk.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1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In order to manage these pages a 'page table' is created by the memory manager which stores the starting address of each page.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The starting address is where the first byte of each page is physically located in memory.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5E64123-7D53-4834-AD31-D9CAED17F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0" y="1443789"/>
            <a:ext cx="4148487" cy="4511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2689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BBDF-E6DE-4A94-833C-D79D32C6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30" y="-244040"/>
            <a:ext cx="10058400" cy="1450757"/>
          </a:xfrm>
        </p:spPr>
        <p:txBody>
          <a:bodyPr/>
          <a:lstStyle/>
          <a:p>
            <a:pPr algn="ctr"/>
            <a:r>
              <a:rPr lang="en-US" b="1" dirty="0"/>
              <a:t>The Paging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19CA3-3C04-44C2-B60E-AE1B7F730511}"/>
              </a:ext>
            </a:extLst>
          </p:cNvPr>
          <p:cNvSpPr txBox="1"/>
          <p:nvPr/>
        </p:nvSpPr>
        <p:spPr>
          <a:xfrm>
            <a:off x="298137" y="1206717"/>
            <a:ext cx="7097710" cy="544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  <a:ea typeface="Georgia"/>
                <a:cs typeface="Times New Roman" panose="02020603050405020304" pitchFamily="18" charset="0"/>
                <a:sym typeface="Georgia"/>
              </a:rPr>
              <a:t>The OS maintain a page table for each process that is carried out by the CPU, which is stored into RAM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  <a:ea typeface="Georgia"/>
                <a:cs typeface="Times New Roman" panose="02020603050405020304" pitchFamily="18" charset="0"/>
                <a:sym typeface="Georgia"/>
              </a:rPr>
              <a:t>The page table contains the address for each process block and its corresponding page in the main memory.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  <a:ea typeface="Georgia"/>
                <a:cs typeface="Times New Roman" panose="02020603050405020304" pitchFamily="18" charset="0"/>
                <a:sym typeface="Georgia"/>
              </a:rPr>
              <a:t>The OS  creates this page table for each process loaded into RAM.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  <a:ea typeface="Georgia"/>
                <a:cs typeface="Times New Roman" panose="02020603050405020304" pitchFamily="18" charset="0"/>
                <a:sym typeface="Georgia"/>
              </a:rPr>
              <a:t>The CPU executes one process at a time and during this period the associate page table will be active.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  <a:ea typeface="Georgia"/>
                <a:cs typeface="Times New Roman" panose="02020603050405020304" pitchFamily="18" charset="0"/>
                <a:sym typeface="Georgia"/>
              </a:rPr>
              <a:t>The CPU only access the memory addresses only from the page table which is currently active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  <a:ea typeface="Georgia"/>
                <a:cs typeface="Times New Roman" panose="02020603050405020304" pitchFamily="18" charset="0"/>
                <a:sym typeface="Georgia"/>
              </a:rPr>
              <a:t>The operating system does not load all the bocks connected with the process but only those that are being used by the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27232-AA13-4769-869C-FD811FCA1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47" y="1992431"/>
            <a:ext cx="4295775" cy="3291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242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DF2E28"/>
    </a:accent1>
    <a:accent2>
      <a:srgbClr val="FE801A"/>
    </a:accent2>
    <a:accent3>
      <a:srgbClr val="E9BF35"/>
    </a:accent3>
    <a:accent4>
      <a:srgbClr val="81BB42"/>
    </a:accent4>
    <a:accent5>
      <a:srgbClr val="32C7A9"/>
    </a:accent5>
    <a:accent6>
      <a:srgbClr val="4A9BDC"/>
    </a:accent6>
    <a:hlink>
      <a:srgbClr val="F0532B"/>
    </a:hlink>
    <a:folHlink>
      <a:srgbClr val="F38B53"/>
    </a:folHlink>
  </a:clrScheme>
</a:themeOverride>
</file>

<file path=ppt/theme/themeOverride10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DF2E28"/>
    </a:accent1>
    <a:accent2>
      <a:srgbClr val="FE801A"/>
    </a:accent2>
    <a:accent3>
      <a:srgbClr val="E9BF35"/>
    </a:accent3>
    <a:accent4>
      <a:srgbClr val="81BB42"/>
    </a:accent4>
    <a:accent5>
      <a:srgbClr val="32C7A9"/>
    </a:accent5>
    <a:accent6>
      <a:srgbClr val="4A9BDC"/>
    </a:accent6>
    <a:hlink>
      <a:srgbClr val="F0532B"/>
    </a:hlink>
    <a:folHlink>
      <a:srgbClr val="F38B53"/>
    </a:folHlink>
  </a:clrScheme>
</a:themeOverride>
</file>

<file path=ppt/theme/themeOverride2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DF2E28"/>
    </a:accent1>
    <a:accent2>
      <a:srgbClr val="FE801A"/>
    </a:accent2>
    <a:accent3>
      <a:srgbClr val="E9BF35"/>
    </a:accent3>
    <a:accent4>
      <a:srgbClr val="81BB42"/>
    </a:accent4>
    <a:accent5>
      <a:srgbClr val="32C7A9"/>
    </a:accent5>
    <a:accent6>
      <a:srgbClr val="4A9BDC"/>
    </a:accent6>
    <a:hlink>
      <a:srgbClr val="F0532B"/>
    </a:hlink>
    <a:folHlink>
      <a:srgbClr val="F38B53"/>
    </a:folHlink>
  </a:clrScheme>
</a:themeOverride>
</file>

<file path=ppt/theme/themeOverride3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DF2E28"/>
    </a:accent1>
    <a:accent2>
      <a:srgbClr val="FE801A"/>
    </a:accent2>
    <a:accent3>
      <a:srgbClr val="E9BF35"/>
    </a:accent3>
    <a:accent4>
      <a:srgbClr val="81BB42"/>
    </a:accent4>
    <a:accent5>
      <a:srgbClr val="32C7A9"/>
    </a:accent5>
    <a:accent6>
      <a:srgbClr val="4A9BDC"/>
    </a:accent6>
    <a:hlink>
      <a:srgbClr val="F0532B"/>
    </a:hlink>
    <a:folHlink>
      <a:srgbClr val="F38B53"/>
    </a:folHlink>
  </a:clrScheme>
</a:themeOverride>
</file>

<file path=ppt/theme/themeOverride4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DF2E28"/>
    </a:accent1>
    <a:accent2>
      <a:srgbClr val="FE801A"/>
    </a:accent2>
    <a:accent3>
      <a:srgbClr val="E9BF35"/>
    </a:accent3>
    <a:accent4>
      <a:srgbClr val="81BB42"/>
    </a:accent4>
    <a:accent5>
      <a:srgbClr val="32C7A9"/>
    </a:accent5>
    <a:accent6>
      <a:srgbClr val="4A9BDC"/>
    </a:accent6>
    <a:hlink>
      <a:srgbClr val="F0532B"/>
    </a:hlink>
    <a:folHlink>
      <a:srgbClr val="F38B53"/>
    </a:folHlink>
  </a:clrScheme>
</a:themeOverride>
</file>

<file path=ppt/theme/themeOverride5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DF2E28"/>
    </a:accent1>
    <a:accent2>
      <a:srgbClr val="FE801A"/>
    </a:accent2>
    <a:accent3>
      <a:srgbClr val="E9BF35"/>
    </a:accent3>
    <a:accent4>
      <a:srgbClr val="81BB42"/>
    </a:accent4>
    <a:accent5>
      <a:srgbClr val="32C7A9"/>
    </a:accent5>
    <a:accent6>
      <a:srgbClr val="4A9BDC"/>
    </a:accent6>
    <a:hlink>
      <a:srgbClr val="F0532B"/>
    </a:hlink>
    <a:folHlink>
      <a:srgbClr val="F38B53"/>
    </a:folHlink>
  </a:clrScheme>
</a:themeOverride>
</file>

<file path=ppt/theme/themeOverride6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DF2E28"/>
    </a:accent1>
    <a:accent2>
      <a:srgbClr val="FE801A"/>
    </a:accent2>
    <a:accent3>
      <a:srgbClr val="E9BF35"/>
    </a:accent3>
    <a:accent4>
      <a:srgbClr val="81BB42"/>
    </a:accent4>
    <a:accent5>
      <a:srgbClr val="32C7A9"/>
    </a:accent5>
    <a:accent6>
      <a:srgbClr val="4A9BDC"/>
    </a:accent6>
    <a:hlink>
      <a:srgbClr val="F0532B"/>
    </a:hlink>
    <a:folHlink>
      <a:srgbClr val="F38B53"/>
    </a:folHlink>
  </a:clrScheme>
</a:themeOverride>
</file>

<file path=ppt/theme/themeOverride7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DF2E28"/>
    </a:accent1>
    <a:accent2>
      <a:srgbClr val="FE801A"/>
    </a:accent2>
    <a:accent3>
      <a:srgbClr val="E9BF35"/>
    </a:accent3>
    <a:accent4>
      <a:srgbClr val="81BB42"/>
    </a:accent4>
    <a:accent5>
      <a:srgbClr val="32C7A9"/>
    </a:accent5>
    <a:accent6>
      <a:srgbClr val="4A9BDC"/>
    </a:accent6>
    <a:hlink>
      <a:srgbClr val="F0532B"/>
    </a:hlink>
    <a:folHlink>
      <a:srgbClr val="F38B53"/>
    </a:folHlink>
  </a:clrScheme>
</a:themeOverride>
</file>

<file path=ppt/theme/themeOverride8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DF2E28"/>
    </a:accent1>
    <a:accent2>
      <a:srgbClr val="FE801A"/>
    </a:accent2>
    <a:accent3>
      <a:srgbClr val="E9BF35"/>
    </a:accent3>
    <a:accent4>
      <a:srgbClr val="81BB42"/>
    </a:accent4>
    <a:accent5>
      <a:srgbClr val="32C7A9"/>
    </a:accent5>
    <a:accent6>
      <a:srgbClr val="4A9BDC"/>
    </a:accent6>
    <a:hlink>
      <a:srgbClr val="F0532B"/>
    </a:hlink>
    <a:folHlink>
      <a:srgbClr val="F38B53"/>
    </a:folHlink>
  </a:clrScheme>
</a:themeOverride>
</file>

<file path=ppt/theme/themeOverride9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DF2E28"/>
    </a:accent1>
    <a:accent2>
      <a:srgbClr val="FE801A"/>
    </a:accent2>
    <a:accent3>
      <a:srgbClr val="E9BF35"/>
    </a:accent3>
    <a:accent4>
      <a:srgbClr val="81BB42"/>
    </a:accent4>
    <a:accent5>
      <a:srgbClr val="32C7A9"/>
    </a:accent5>
    <a:accent6>
      <a:srgbClr val="4A9BDC"/>
    </a:accent6>
    <a:hlink>
      <a:srgbClr val="F0532B"/>
    </a:hlink>
    <a:folHlink>
      <a:srgbClr val="F38B5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1047</Words>
  <Application>Microsoft Office PowerPoint</Application>
  <PresentationFormat>Widescreen</PresentationFormat>
  <Paragraphs>88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</vt:lpstr>
      <vt:lpstr>Bookman Old Style</vt:lpstr>
      <vt:lpstr>Calibri</vt:lpstr>
      <vt:lpstr>Century Gothic</vt:lpstr>
      <vt:lpstr>Courier New</vt:lpstr>
      <vt:lpstr>Times New Roman</vt:lpstr>
      <vt:lpstr>Wingdings 2</vt:lpstr>
      <vt:lpstr>Vapor Trail</vt:lpstr>
      <vt:lpstr>Memory Management</vt:lpstr>
      <vt:lpstr>Objectives</vt:lpstr>
      <vt:lpstr>Memory Management</vt:lpstr>
      <vt:lpstr>Virtual memory </vt:lpstr>
      <vt:lpstr>Video Review</vt:lpstr>
      <vt:lpstr>What is Paging?</vt:lpstr>
      <vt:lpstr>Paging Video </vt:lpstr>
      <vt:lpstr>Paging </vt:lpstr>
      <vt:lpstr>The Paging Process</vt:lpstr>
      <vt:lpstr>Advantages/Disadvantages of Paging </vt:lpstr>
      <vt:lpstr>What is memory Segmentation?</vt:lpstr>
      <vt:lpstr>Video- Segmentation</vt:lpstr>
      <vt:lpstr>Advantages/ Disadvantages  of  Memory Segmentation</vt:lpstr>
      <vt:lpstr>Difference Between Paging and Segmentation</vt:lpstr>
      <vt:lpstr>Students’ 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Virtualization</dc:title>
  <dc:creator>Janet Sterling</dc:creator>
  <cp:lastModifiedBy>Janet ReidSterling</cp:lastModifiedBy>
  <cp:revision>18</cp:revision>
  <dcterms:created xsi:type="dcterms:W3CDTF">2021-01-19T05:55:46Z</dcterms:created>
  <dcterms:modified xsi:type="dcterms:W3CDTF">2023-11-03T05:22:32Z</dcterms:modified>
</cp:coreProperties>
</file>